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69" r:id="rId4"/>
    <p:sldId id="272" r:id="rId5"/>
    <p:sldId id="275" r:id="rId6"/>
    <p:sldId id="271" r:id="rId7"/>
    <p:sldId id="262" r:id="rId8"/>
    <p:sldId id="273" r:id="rId9"/>
    <p:sldId id="261" r:id="rId10"/>
    <p:sldId id="260" r:id="rId11"/>
    <p:sldId id="278" r:id="rId12"/>
    <p:sldId id="265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7E9994A-39D7-4FC0-98C2-252CEF93DA92}">
          <p14:sldIdLst>
            <p14:sldId id="256"/>
            <p14:sldId id="257"/>
            <p14:sldId id="269"/>
            <p14:sldId id="272"/>
            <p14:sldId id="275"/>
            <p14:sldId id="271"/>
            <p14:sldId id="262"/>
            <p14:sldId id="273"/>
            <p14:sldId id="261"/>
            <p14:sldId id="260"/>
            <p14:sldId id="278"/>
            <p14:sldId id="265"/>
            <p14:sldId id="279"/>
            <p14:sldId id="280"/>
            <p14:sldId id="281"/>
            <p14:sldId id="266"/>
            <p14:sldId id="282"/>
            <p14:sldId id="283"/>
            <p14:sldId id="284"/>
            <p14:sldId id="286"/>
            <p14:sldId id="285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92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95C8B-30E2-44CF-9C1E-B03637849973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88F12-D6EA-4D2F-A4B7-515B62379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35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Жилищно-ко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8F12-D6EA-4D2F-A4B7-515B6237944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272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A87D3A-8968-458A-BA21-762F03E68149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7F79E4-51C8-442D-8427-60EF5D0D24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Проект решения </a:t>
            </a:r>
            <a:r>
              <a:rPr lang="x-none" sz="1600" smtClean="0">
                <a:solidFill>
                  <a:schemeClr val="tx1"/>
                </a:solidFill>
              </a:rPr>
              <a:t>Собрания </a:t>
            </a:r>
            <a:r>
              <a:rPr lang="x-none" sz="1600" smtClean="0">
                <a:solidFill>
                  <a:schemeClr val="tx1"/>
                </a:solidFill>
              </a:rPr>
              <a:t>депутатов</a:t>
            </a:r>
            <a:r>
              <a:rPr lang="ru-RU" sz="1600" dirty="0" smtClean="0">
                <a:solidFill>
                  <a:schemeClr val="tx1"/>
                </a:solidFill>
              </a:rPr>
              <a:t> Новоандросовского сельсовета Железногорского </a:t>
            </a:r>
            <a:r>
              <a:rPr lang="ru-RU" sz="1600" dirty="0" smtClean="0">
                <a:solidFill>
                  <a:schemeClr val="tx1"/>
                </a:solidFill>
              </a:rPr>
              <a:t>района Курской области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шестого </a:t>
            </a:r>
            <a:r>
              <a:rPr lang="ru-RU" sz="1600" dirty="0" smtClean="0">
                <a:solidFill>
                  <a:schemeClr val="tx1"/>
                </a:solidFill>
              </a:rPr>
              <a:t>созыва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800" b="1" dirty="0" smtClean="0"/>
              <a:t>Бюджет </a:t>
            </a:r>
            <a:r>
              <a:rPr lang="ru-RU" sz="1800" b="1" dirty="0"/>
              <a:t>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муниципального </a:t>
            </a:r>
            <a:r>
              <a:rPr lang="ru-RU" dirty="0"/>
              <a:t>образования «Новоандросовский сельсовет» Железногорского района Курской	 области </a:t>
            </a:r>
            <a:r>
              <a:rPr lang="ru-RU" dirty="0" smtClean="0"/>
              <a:t>на 2023г. </a:t>
            </a:r>
            <a:r>
              <a:rPr lang="ru-RU" smtClean="0"/>
              <a:t>и </a:t>
            </a:r>
            <a:r>
              <a:rPr lang="ru-RU" dirty="0" smtClean="0"/>
              <a:t>плановый период 2024 и 2025гг.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04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346157" y="4743797"/>
            <a:ext cx="2258291" cy="36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868039"/>
            <a:ext cx="2232248" cy="337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7632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Плановые показатели доходов </a:t>
            </a:r>
            <a:r>
              <a:rPr lang="ru-RU" sz="1800" b="1" dirty="0"/>
              <a:t>бюджета муниципального образования «Новоандросовский сельсовет</a:t>
            </a:r>
            <a:r>
              <a:rPr lang="ru-RU" sz="1800" b="1" dirty="0" smtClean="0"/>
              <a:t>» на 2021год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2293768" cy="5092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432085"/>
            <a:ext cx="2592288" cy="646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59832" y="140399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Доходы бюджета</a:t>
            </a:r>
          </a:p>
          <a:p>
            <a:r>
              <a:rPr lang="ru-RU" dirty="0" smtClean="0"/>
              <a:t>3077,2 тыс</a:t>
            </a:r>
            <a:r>
              <a:rPr lang="ru-RU" dirty="0"/>
              <a:t>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20888"/>
            <a:ext cx="2448272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5649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Налоговые доходы</a:t>
            </a:r>
          </a:p>
          <a:p>
            <a:r>
              <a:rPr lang="ru-RU" dirty="0" smtClean="0"/>
              <a:t>949,3 </a:t>
            </a:r>
            <a:r>
              <a:rPr lang="ru-RU" dirty="0"/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571744"/>
            <a:ext cx="259228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11860" y="257129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Неналоговые доходы</a:t>
            </a:r>
          </a:p>
          <a:p>
            <a:r>
              <a:rPr lang="ru-RU" sz="1400" dirty="0" smtClean="0"/>
              <a:t>247,8 </a:t>
            </a:r>
            <a:r>
              <a:rPr lang="ru-RU" sz="1400" dirty="0"/>
              <a:t>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564904"/>
            <a:ext cx="2232248" cy="9297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46157" y="2577678"/>
            <a:ext cx="225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Безвозмездные отступления</a:t>
            </a:r>
          </a:p>
          <a:p>
            <a:r>
              <a:rPr lang="ru-RU" dirty="0" smtClean="0"/>
              <a:t>1880,4 тыс</a:t>
            </a:r>
            <a:r>
              <a:rPr lang="ru-RU" dirty="0"/>
              <a:t>. руб.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55976" y="2078415"/>
            <a:ext cx="0" cy="4864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91680" y="2204864"/>
            <a:ext cx="266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0"/>
          </p:cNvCxnSpPr>
          <p:nvPr/>
        </p:nvCxnSpPr>
        <p:spPr>
          <a:xfrm>
            <a:off x="1691680" y="2204864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11960" y="2204864"/>
            <a:ext cx="648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1407898" y="3389886"/>
            <a:ext cx="360040" cy="36178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3861048"/>
            <a:ext cx="2556284" cy="640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85546" y="3868039"/>
            <a:ext cx="255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НДФЛ </a:t>
            </a:r>
            <a:r>
              <a:rPr lang="ru-RU" sz="1400" dirty="0" smtClean="0"/>
              <a:t>119,0 </a:t>
            </a:r>
            <a:r>
              <a:rPr lang="ru-RU" sz="1400" dirty="0"/>
              <a:t>тыс. руб.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229199"/>
            <a:ext cx="2602632" cy="922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67544" y="5227950"/>
            <a:ext cx="249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Налоги на имущество 830,0 тыс. руб</a:t>
            </a:r>
            <a:r>
              <a:rPr lang="ru-RU" dirty="0"/>
              <a:t>.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4381091" y="3232547"/>
            <a:ext cx="504056" cy="3600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96349" y="3548477"/>
            <a:ext cx="2844316" cy="13144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337260" y="3477961"/>
            <a:ext cx="267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Доходы от сдачи в </a:t>
            </a:r>
            <a:r>
              <a:rPr lang="ru-RU" sz="1400" dirty="0" smtClean="0"/>
              <a:t>аренду </a:t>
            </a:r>
            <a:r>
              <a:rPr lang="ru-RU" sz="1400" dirty="0"/>
              <a:t>имущества, находящегося в государственной и муниципальной собственности </a:t>
            </a:r>
            <a:r>
              <a:rPr lang="ru-RU" sz="1400" dirty="0" smtClean="0"/>
              <a:t>247,8 тыс</a:t>
            </a:r>
            <a:r>
              <a:rPr lang="ru-RU" sz="1400" dirty="0"/>
              <a:t>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2200" y="3786190"/>
            <a:ext cx="227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Дотации 1768,,2тыс</a:t>
            </a:r>
            <a:r>
              <a:rPr lang="ru-RU" sz="1400" dirty="0"/>
              <a:t>. руб.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80945" y="4709067"/>
            <a:ext cx="2797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Субвенции 112,1тыс</a:t>
            </a:r>
            <a:r>
              <a:rPr lang="ru-RU" sz="1400" dirty="0"/>
              <a:t>. руб.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475302" y="3501008"/>
            <a:ext cx="409066" cy="3600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12537" y="2204864"/>
            <a:ext cx="2687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25101" y="220486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39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Расходы бюджета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Планирование расходов бюджета муниципального  образования </a:t>
            </a:r>
            <a:r>
              <a:rPr lang="ru-RU" dirty="0" smtClean="0"/>
              <a:t> «Новоандросовский сельсовет»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2023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2024 </a:t>
            </a:r>
            <a:r>
              <a:rPr lang="ru-RU" dirty="0"/>
              <a:t>и </a:t>
            </a:r>
            <a:r>
              <a:rPr lang="ru-RU" dirty="0" smtClean="0"/>
              <a:t>2025 </a:t>
            </a:r>
            <a:r>
              <a:rPr lang="ru-RU" dirty="0"/>
              <a:t>годов осуществлялось в рамках муниципальных программ </a:t>
            </a:r>
            <a:r>
              <a:rPr lang="ru-RU" dirty="0" smtClean="0"/>
              <a:t>и </a:t>
            </a:r>
            <a:r>
              <a:rPr lang="ru-RU" dirty="0"/>
              <a:t>непрограммных мероприятий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79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-459432"/>
            <a:ext cx="8260672" cy="1728191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Расходы от бюджета муниципального образования «Новоандросовский сельсовет» Железногорского района Курской области на 2016 год, тыс. рублей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84922142"/>
              </p:ext>
            </p:extLst>
          </p:nvPr>
        </p:nvGraphicFramePr>
        <p:xfrm>
          <a:off x="-1" y="908720"/>
          <a:ext cx="9280775" cy="679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7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/>
                <a:gridCol w="1828454"/>
              </a:tblGrid>
              <a:tr h="49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2821,5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1542,9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1458,9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местных администраций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320,5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542,9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7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безопасность и правоохранительная деятельность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</a:tr>
              <a:tr h="122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6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Обслуживание государственного долга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3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Условно утвержденные расходы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84,3</a:t>
                      </a:r>
                      <a:endParaRPr lang="ru-RU" dirty="0"/>
                    </a:p>
                  </a:txBody>
                  <a:tcPr/>
                </a:tc>
              </a:tr>
              <a:tr h="10664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/>
                        <a:t>Всего расходов:</a:t>
                      </a:r>
                    </a:p>
                    <a:p>
                      <a:endParaRPr lang="ru-RU" i="1" dirty="0"/>
                    </a:p>
                    <a:p>
                      <a:r>
                        <a:rPr lang="ru-RU" sz="1600" b="1" i="1" dirty="0"/>
                        <a:t>Дефицит</a:t>
                      </a:r>
                      <a:r>
                        <a:rPr lang="ru-RU" sz="1600" b="1" i="1" baseline="0" dirty="0"/>
                        <a:t> бюджета (со знаком </a:t>
                      </a:r>
                      <a:r>
                        <a:rPr lang="ru-RU" sz="1600" b="1" i="1" baseline="0" dirty="0" smtClean="0"/>
                        <a:t>«-»)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3077,2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 smtClean="0"/>
                        <a:t>-57,7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1847,1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1808,4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87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Что такое муниципальная программа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Муниципальная программа -  это документ, определяющий:</a:t>
            </a:r>
          </a:p>
          <a:p>
            <a:endParaRPr lang="ru-RU" sz="1800" dirty="0"/>
          </a:p>
          <a:p>
            <a:r>
              <a:rPr lang="ru-RU" sz="1800" dirty="0"/>
              <a:t>1. Цели и задачи муниципальной политики в определенной сфере;</a:t>
            </a:r>
          </a:p>
          <a:p>
            <a:r>
              <a:rPr lang="ru-RU" sz="1800" dirty="0"/>
              <a:t>2. Способы их достижения;</a:t>
            </a:r>
          </a:p>
          <a:p>
            <a:r>
              <a:rPr lang="ru-RU" sz="1800" dirty="0"/>
              <a:t>3. Примерные объёмы используемых финансовых ресурсов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27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Расходы бюджета муниципального </a:t>
            </a:r>
            <a:r>
              <a:rPr lang="ru-RU" sz="1600" b="1" dirty="0" smtClean="0"/>
              <a:t>образования «Новоандросовский сельсовет»  Железногорского района Курской области на </a:t>
            </a:r>
            <a:r>
              <a:rPr lang="ru-RU" sz="1600" b="1" dirty="0"/>
              <a:t>реализацию муниципальных </a:t>
            </a:r>
            <a:r>
              <a:rPr lang="ru-RU" sz="1600" b="1" dirty="0" smtClean="0"/>
              <a:t>программ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9307919"/>
              </p:ext>
            </p:extLst>
          </p:nvPr>
        </p:nvGraphicFramePr>
        <p:xfrm>
          <a:off x="467544" y="1412776"/>
          <a:ext cx="8208912" cy="289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080120"/>
                <a:gridCol w="864096"/>
                <a:gridCol w="864096"/>
                <a:gridCol w="86409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ЦСР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Сумма на 2023 год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Сумма на 2024 год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Сумма на 2025 год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86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"Благоустройство и содержание территории муниципального образования «Новоандросовский сельсовет» Железногорского района Курской области»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070 0000000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140,0</a:t>
                      </a:r>
                      <a:endParaRPr lang="ru-RU" sz="1200" dirty="0"/>
                    </a:p>
                  </a:txBody>
                  <a:tcPr/>
                </a:tc>
              </a:tr>
              <a:tr h="486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«Развитие муниципальной службы в Новоандросовском сельсовете Железногорского района Курской области»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0900000000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65,0</a:t>
                      </a:r>
                      <a:endParaRPr lang="ru-RU" sz="1200" dirty="0"/>
                    </a:p>
                  </a:txBody>
                  <a:tcPr/>
                </a:tc>
              </a:tr>
              <a:tr h="4860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9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64096"/>
          </a:xfrm>
        </p:spPr>
        <p:txBody>
          <a:bodyPr>
            <a:normAutofit/>
          </a:bodyPr>
          <a:lstStyle/>
          <a:p>
            <a:r>
              <a:rPr lang="ru-RU" sz="1400" b="1" dirty="0"/>
              <a:t>Расходы бюджета муниципального образования «Новоандросовский сельсовет»  Железногорского района Курской области на реализацию муниципальных </a:t>
            </a:r>
            <a:r>
              <a:rPr lang="ru-RU" sz="1400" dirty="0"/>
              <a:t>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1257078"/>
              </p:ext>
            </p:extLst>
          </p:nvPr>
        </p:nvGraphicFramePr>
        <p:xfrm>
          <a:off x="539552" y="1772816"/>
          <a:ext cx="8064896" cy="390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080120"/>
                <a:gridCol w="1008112"/>
                <a:gridCol w="1008112"/>
                <a:gridCol w="864096"/>
              </a:tblGrid>
              <a:tr h="672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ЦСР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Сумма на 2023 год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Сумма на 2024 год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Сумма на 2025 год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Новоандросовском сельсовете Железногорского района Курской области»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1300000000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« Обеспечение эффективного осуществления полномочий муниципального казенного учреждения «Административно-хозяйственное управление» Новоандросовского сельсовета Железногорского района Курской области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1800000000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626,9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542,9</a:t>
                      </a:r>
                      <a:endParaRPr lang="ru-RU" sz="1200" dirty="0"/>
                    </a:p>
                  </a:txBody>
                  <a:tcPr/>
                </a:tc>
              </a:tr>
              <a:tr h="30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36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Муниципальная программа «Обеспечение </a:t>
            </a:r>
            <a:r>
              <a:rPr lang="ru-RU" sz="1400" b="1" dirty="0"/>
              <a:t>эффективного осуществления полномочий Муниципального казенного учреждения</a:t>
            </a:r>
            <a:br>
              <a:rPr lang="ru-RU" sz="1400" b="1" dirty="0"/>
            </a:br>
            <a:r>
              <a:rPr lang="ru-RU" sz="1400" b="1" dirty="0"/>
              <a:t>«Административно-хозяйственное управление» Новоандросовского сельсовета Железногорского района Курской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488832" cy="504056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1300" b="1" dirty="0"/>
              <a:t>Задачи:</a:t>
            </a:r>
          </a:p>
          <a:p>
            <a:pPr algn="just"/>
            <a:r>
              <a:rPr lang="ru-RU" sz="1300" b="1" dirty="0"/>
              <a:t>&gt; </a:t>
            </a:r>
            <a:r>
              <a:rPr lang="ru-RU" sz="1300" dirty="0"/>
              <a:t>Обеспечение содержания, технической эксплуатации и обслуживания объектов движимого и недвижимого имущества, находящихся в собственности органов местного самоуправления Новоандросовского сельсовета Железногорского района Курской  области и казенных учреждений, а также социально-бытовое обеспечение деятельности работников казенных учреждений, органов местного самоуправления Новоандросовского сельсовета Железногорского района Курской  области и их структурных подразделений;</a:t>
            </a:r>
          </a:p>
          <a:p>
            <a:pPr algn="just"/>
            <a:r>
              <a:rPr lang="ru-RU" sz="1300" dirty="0"/>
              <a:t>&gt; Проведение организационно-технических мероприятий по устойчивому функционированию зданий и сооружений, эксплуатацией и ремонтом автотранспортных средств;</a:t>
            </a:r>
          </a:p>
          <a:p>
            <a:pPr algn="just"/>
            <a:r>
              <a:rPr lang="ru-RU" sz="1300" dirty="0"/>
              <a:t>&gt; Определение потребности в материально-технических ресурсах для проведения текущих ремонтов помещений, занимаемых органами местного самоуправления Новоандросовского сельсовета Железногорского района Курской области их структурными подразделениями, обслуживаемых Учреждением, их содержания и эксплуатации</a:t>
            </a:r>
            <a:r>
              <a:rPr lang="ru-RU" sz="1400" b="1" dirty="0"/>
              <a:t>;</a:t>
            </a:r>
          </a:p>
          <a:p>
            <a:pPr marL="68580" indent="0" algn="just">
              <a:buNone/>
            </a:pPr>
            <a:r>
              <a:rPr lang="ru-RU" sz="1400" b="1" dirty="0"/>
              <a:t>Целевые индикаторы муниципальной </a:t>
            </a:r>
            <a:r>
              <a:rPr lang="ru-RU" sz="1400" b="1" dirty="0" smtClean="0"/>
              <a:t>программы</a:t>
            </a:r>
          </a:p>
          <a:p>
            <a:pPr marL="68580" indent="0" algn="just">
              <a:buNone/>
            </a:pPr>
            <a:r>
              <a:rPr lang="ru-RU" sz="1200" dirty="0"/>
              <a:t>&gt; Доля экономии бюджетных средств в результате осуществления закупок на поставку товаров, выполнение работ, оказание услуг для нужд Учреждений;</a:t>
            </a:r>
          </a:p>
          <a:p>
            <a:pPr marL="68580" indent="0" algn="just">
              <a:buNone/>
            </a:pPr>
            <a:r>
              <a:rPr lang="ru-RU" sz="1200" dirty="0"/>
              <a:t> &gt;  Своевременность исполнения документов;</a:t>
            </a:r>
          </a:p>
          <a:p>
            <a:pPr marL="68580" indent="0" algn="just">
              <a:buNone/>
            </a:pPr>
            <a:r>
              <a:rPr lang="ru-RU" sz="1200" dirty="0"/>
              <a:t> &gt; Своевременность предоставления сводной финансово-экономической отчетности, с соблюдением сроков предоставления и достоверности, в общем количестве сводной финансово-экономической отчетности;</a:t>
            </a:r>
          </a:p>
          <a:p>
            <a:pPr marL="68580" indent="0" algn="just">
              <a:buNone/>
            </a:pPr>
            <a:r>
              <a:rPr lang="ru-RU" sz="1200" dirty="0"/>
              <a:t> &gt; Количество замечаний контролирующих и надзорных органов</a:t>
            </a:r>
          </a:p>
        </p:txBody>
      </p:sp>
    </p:spTree>
    <p:extLst>
      <p:ext uri="{BB962C8B-B14F-4D97-AF65-F5344CB8AC3E}">
        <p14:creationId xmlns="" xmlns:p14="http://schemas.microsoft.com/office/powerpoint/2010/main" val="4375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Муниципальная программа «Развитие муниципальной службы в Новоандросовском сельсовете Железногорского района Курской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4536504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sz="1200" b="1" dirty="0" smtClean="0"/>
              <a:t>Задачи</a:t>
            </a:r>
          </a:p>
          <a:p>
            <a:pPr algn="just"/>
            <a:r>
              <a:rPr lang="ru-RU" sz="1200" dirty="0"/>
              <a:t>- формирование эффективной системы управления муниципальной службой;</a:t>
            </a:r>
          </a:p>
          <a:p>
            <a:pPr algn="just"/>
            <a:r>
              <a:rPr lang="ru-RU" sz="1200" dirty="0"/>
              <a:t>- повышение ответственности муниципальных служащих за результаты своей деятельности;</a:t>
            </a:r>
          </a:p>
          <a:p>
            <a:pPr algn="just"/>
            <a:r>
              <a:rPr lang="ru-RU" sz="1200" dirty="0"/>
              <a:t> - обеспечение открытости и прозрачности муниципальной службы;</a:t>
            </a:r>
          </a:p>
          <a:p>
            <a:pPr algn="just"/>
            <a:r>
              <a:rPr lang="ru-RU" sz="1200" dirty="0"/>
              <a:t> - укрепление материально-технической базы, необходимой для эффективного развития муниципальной службы;</a:t>
            </a:r>
          </a:p>
          <a:p>
            <a:pPr algn="just"/>
            <a:r>
              <a:rPr lang="ru-RU" sz="1200" dirty="0"/>
              <a:t>- создание единой системы непрерывного обучения муниципальных служащих</a:t>
            </a:r>
          </a:p>
          <a:p>
            <a:pPr marL="68580" indent="0" algn="just">
              <a:buNone/>
            </a:pPr>
            <a:r>
              <a:rPr lang="ru-RU" sz="1200" b="1" dirty="0" smtClean="0"/>
              <a:t>Целевые </a:t>
            </a:r>
            <a:r>
              <a:rPr lang="ru-RU" sz="1200" b="1" dirty="0"/>
              <a:t>индикаторы и показатели </a:t>
            </a:r>
            <a:r>
              <a:rPr lang="ru-RU" sz="1200" b="1" dirty="0" smtClean="0"/>
              <a:t>Программы</a:t>
            </a:r>
          </a:p>
          <a:p>
            <a:pPr marL="68580" indent="0" algn="just">
              <a:buNone/>
            </a:pPr>
            <a:r>
              <a:rPr lang="ru-RU" sz="1300" dirty="0"/>
              <a:t>- количество муниципальных служащих, прошедших  переподготовку и повышение квалификации;</a:t>
            </a:r>
          </a:p>
          <a:p>
            <a:pPr marL="68580" indent="0" algn="just">
              <a:buNone/>
            </a:pPr>
            <a:r>
              <a:rPr lang="ru-RU" sz="1300" dirty="0"/>
              <a:t>- доля вакантных должностей муниципальной службы, замещаемых на основе назначения из кадрового резерва, от числа назначений;</a:t>
            </a:r>
          </a:p>
          <a:p>
            <a:pPr marL="68580" indent="0" algn="just">
              <a:buNone/>
            </a:pPr>
            <a:r>
              <a:rPr lang="ru-RU" sz="1300" dirty="0"/>
              <a:t>- количество муниципальных служащих, включенных в кадровый резерв;</a:t>
            </a:r>
          </a:p>
          <a:p>
            <a:pPr marL="68580" indent="0" algn="just">
              <a:buNone/>
            </a:pPr>
            <a:r>
              <a:rPr lang="ru-RU" sz="1300" dirty="0"/>
              <a:t>- доля граждан, доверяющих муниципальным служащим,</a:t>
            </a:r>
          </a:p>
          <a:p>
            <a:pPr marL="68580" indent="0" algn="just">
              <a:buNone/>
            </a:pPr>
            <a:r>
              <a:rPr lang="ru-RU" sz="1300" dirty="0"/>
              <a:t>- количество мероприятий по противодействию коррупции на муниципальной службе и снижению уровня коррупционных проявлений;</a:t>
            </a:r>
          </a:p>
          <a:p>
            <a:pPr marL="68580" indent="0" algn="just">
              <a:buNone/>
            </a:pPr>
            <a:r>
              <a:rPr lang="ru-RU" sz="1300" dirty="0"/>
              <a:t>- уровень компьютеризации рабочих мест муниципальных служащих;</a:t>
            </a:r>
          </a:p>
          <a:p>
            <a:pPr marL="68580" indent="0" algn="just">
              <a:buNone/>
            </a:pPr>
            <a:r>
              <a:rPr lang="ru-RU" sz="1300" dirty="0"/>
              <a:t>- улучшение и оздоровление условий труда путем обустройства рабочих мест муниципальных служащих (количество обустроенных рабочих мест);</a:t>
            </a:r>
          </a:p>
          <a:p>
            <a:pPr marL="68580" indent="0" algn="just">
              <a:buNone/>
            </a:pPr>
            <a:r>
              <a:rPr lang="ru-RU" sz="1300" dirty="0"/>
              <a:t>- уровень выполнения бюджетных обязательств по материально-техническому обеспечению муниципальной службы Новоандросовского сельсовета по отношению к запланированным показателям;</a:t>
            </a:r>
          </a:p>
          <a:p>
            <a:pPr marL="68580" indent="0" algn="just">
              <a:buNone/>
            </a:pPr>
            <a:r>
              <a:rPr lang="ru-RU" sz="1300" dirty="0"/>
              <a:t>- количество муниципальных служащих, прошедших диспансеризацию.</a:t>
            </a:r>
          </a:p>
          <a:p>
            <a:pPr marL="68580" indent="0" algn="just">
              <a:buNone/>
            </a:pPr>
            <a:endParaRPr lang="ru-RU" sz="1200" b="1" dirty="0" smtClean="0"/>
          </a:p>
          <a:p>
            <a:pPr marL="68580" indent="0" algn="just">
              <a:buNone/>
            </a:pP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14118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>
            <a:normAutofit/>
          </a:bodyPr>
          <a:lstStyle/>
          <a:p>
            <a:r>
              <a:rPr lang="ru-RU" sz="1400" b="1" dirty="0"/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Новоандросовском сельсовете Железногорского района Курской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489654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1200" b="1" dirty="0" smtClean="0"/>
              <a:t>Задачи</a:t>
            </a:r>
          </a:p>
          <a:p>
            <a:pPr marL="68580" indent="0">
              <a:buNone/>
            </a:pPr>
            <a:r>
              <a:rPr lang="ru-RU" sz="1200" dirty="0"/>
              <a:t>- снижение уровня пожарной опасности, в т.ч. количества статистических пожаров в населённых пунктах поселения; </a:t>
            </a:r>
          </a:p>
          <a:p>
            <a:pPr marL="68580" indent="0">
              <a:buNone/>
            </a:pPr>
            <a:r>
              <a:rPr lang="ru-RU" sz="1200" dirty="0"/>
              <a:t>-пропаганда мер пожарной безопасности среди населения; </a:t>
            </a:r>
          </a:p>
          <a:p>
            <a:pPr marL="68580" indent="0">
              <a:buNone/>
            </a:pPr>
            <a:r>
              <a:rPr lang="ru-RU" sz="1200" dirty="0"/>
              <a:t>- улучшение информационного обеспечения в области пожарной безопасности, вовлечение в предупреждение пожаров предприятий и организаций всех форм собственности, а также общественных организаций и населения; </a:t>
            </a:r>
          </a:p>
          <a:p>
            <a:pPr marL="68580" indent="0">
              <a:buNone/>
            </a:pPr>
            <a:r>
              <a:rPr lang="ru-RU" sz="1200" dirty="0"/>
              <a:t>-выявление и устранение причин и условий, способствующих росту числа пожаров и фактов гибели людей на них; </a:t>
            </a:r>
          </a:p>
          <a:p>
            <a:pPr marL="68580" indent="0">
              <a:buNone/>
            </a:pPr>
            <a:r>
              <a:rPr lang="ru-RU" sz="1200" dirty="0"/>
              <a:t>-выполнение пожарно-технических мероприятий для устранения нарушений выявленных правилами пожарной     безопасности по выданным предписаниям пожарного надзора;</a:t>
            </a:r>
          </a:p>
          <a:p>
            <a:pPr marL="68580" indent="0">
              <a:buNone/>
            </a:pPr>
            <a:r>
              <a:rPr lang="ru-RU" sz="1200" dirty="0"/>
              <a:t>-обеспечение необходимого уровня первичных мер пожарной безопасности и минимизация потерь вследствие пожаров на территории поселения;</a:t>
            </a:r>
          </a:p>
          <a:p>
            <a:pPr marL="68580" indent="0">
              <a:buNone/>
            </a:pPr>
            <a:r>
              <a:rPr lang="ru-RU" sz="1200" dirty="0"/>
              <a:t>- стабилизация обстановки с пожарами, снижение риска пожаров, включая сокращение числа погибших, получивших травмы, материального ущерба при пожаре;</a:t>
            </a:r>
          </a:p>
          <a:p>
            <a:pPr>
              <a:buFontTx/>
              <a:buChar char="-"/>
            </a:pPr>
            <a:r>
              <a:rPr lang="ru-RU" sz="1200" dirty="0" smtClean="0"/>
              <a:t>совершенствование </a:t>
            </a:r>
            <a:r>
              <a:rPr lang="ru-RU" sz="1200" dirty="0"/>
              <a:t>системы профилактики пожаров и организации тушения пожаров</a:t>
            </a:r>
            <a:r>
              <a:rPr lang="ru-RU" sz="1200" dirty="0" smtClean="0"/>
              <a:t>.</a:t>
            </a:r>
          </a:p>
          <a:p>
            <a:pPr marL="68580" indent="0">
              <a:buNone/>
            </a:pPr>
            <a:r>
              <a:rPr lang="ru-RU" sz="1200" b="1" dirty="0"/>
              <a:t>Целевые индикаторы и </a:t>
            </a:r>
            <a:r>
              <a:rPr lang="ru-RU" sz="1200" b="1" dirty="0" smtClean="0"/>
              <a:t>показатели</a:t>
            </a:r>
          </a:p>
          <a:p>
            <a:pPr marL="68580" indent="0">
              <a:buNone/>
            </a:pPr>
            <a:r>
              <a:rPr lang="ru-RU" sz="1200" dirty="0"/>
              <a:t> 1.Количество обученных специалистов по единой муниципальной системе предупреждения и ликвидации пожаров.</a:t>
            </a:r>
          </a:p>
          <a:p>
            <a:pPr marL="68580" indent="0">
              <a:buNone/>
            </a:pPr>
            <a:r>
              <a:rPr lang="ru-RU" sz="1200" dirty="0"/>
              <a:t>2.Увеличение оснащенности первичными средствами пожаротушения ежегодно в среднем на 3%. </a:t>
            </a:r>
          </a:p>
          <a:p>
            <a:pPr marL="68580" indent="0">
              <a:buNone/>
            </a:pPr>
            <a:r>
              <a:rPr lang="ru-RU" sz="1200" dirty="0"/>
              <a:t>3. Снижение гибели  людей  при пожарах в 2021 году к уровню 2013 года на 50%.</a:t>
            </a:r>
          </a:p>
          <a:p>
            <a:pPr marL="68580" indent="0">
              <a:buNone/>
            </a:pPr>
            <a:r>
              <a:rPr lang="ru-RU" sz="1200" dirty="0"/>
              <a:t>4. Охват населения, </a:t>
            </a:r>
            <a:r>
              <a:rPr lang="ru-RU" sz="1200" dirty="0" smtClean="0"/>
              <a:t>оповещаемого </a:t>
            </a:r>
            <a:r>
              <a:rPr lang="ru-RU" sz="1200" dirty="0"/>
              <a:t>муниципальной системой </a:t>
            </a:r>
            <a:r>
              <a:rPr lang="ru-RU" sz="1200" dirty="0" smtClean="0"/>
              <a:t>оповещения</a:t>
            </a:r>
            <a:r>
              <a:rPr lang="ru-RU" sz="1200" dirty="0"/>
              <a:t>.</a:t>
            </a:r>
          </a:p>
          <a:p>
            <a:pPr marL="68580" indent="0">
              <a:buNone/>
            </a:pPr>
            <a:r>
              <a:rPr lang="ru-RU" sz="1200" dirty="0"/>
              <a:t>5. Увеличение количество проведённых профилактических  мероприятий в области пожарной безопасности</a:t>
            </a:r>
          </a:p>
          <a:p>
            <a:pPr marL="68580" indent="0">
              <a:buNone/>
            </a:pPr>
            <a:r>
              <a:rPr lang="ru-RU" sz="1200" b="1" dirty="0" smtClean="0"/>
              <a:t> </a:t>
            </a:r>
            <a:endParaRPr lang="ru-RU" sz="1200" b="1" dirty="0"/>
          </a:p>
          <a:p>
            <a:pPr marL="68580" indent="0">
              <a:buNone/>
            </a:pP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738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Autofit/>
          </a:bodyPr>
          <a:lstStyle/>
          <a:p>
            <a:r>
              <a:rPr lang="ru-RU" sz="1400" b="1" dirty="0"/>
              <a:t>Муниципальная программа "Благоустройство и содержание территории муниципального образования «Новоандросовский сельсовет» Железногорского района Курской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929445" cy="47525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200" b="1" dirty="0" smtClean="0"/>
              <a:t>Задачи</a:t>
            </a:r>
          </a:p>
          <a:p>
            <a:pPr marL="68580" indent="0">
              <a:buNone/>
            </a:pPr>
            <a:r>
              <a:rPr lang="ru-RU" sz="1200" dirty="0"/>
              <a:t>- создание условий для работы и отдыха жителей Новоандросовского сельсовета;</a:t>
            </a:r>
          </a:p>
          <a:p>
            <a:pPr marL="68580" indent="0">
              <a:buNone/>
            </a:pPr>
            <a:r>
              <a:rPr lang="ru-RU" sz="1200" dirty="0"/>
              <a:t>- благоустройство и содержание территории Новоандросовского сельсовета в санитарном порядке;</a:t>
            </a:r>
          </a:p>
          <a:p>
            <a:pPr marL="68580" indent="0">
              <a:buNone/>
            </a:pPr>
            <a:r>
              <a:rPr lang="ru-RU" sz="1200" dirty="0"/>
              <a:t>- поддержания здоровой экологической обстановки на территории сельсовета и - предотвращение загрязнения территории и окружающей среды;</a:t>
            </a:r>
          </a:p>
          <a:p>
            <a:pPr marL="68580" indent="0">
              <a:buNone/>
            </a:pPr>
            <a:r>
              <a:rPr lang="ru-RU" sz="1200" dirty="0"/>
              <a:t>- утилизации отходов производства и потребления; </a:t>
            </a:r>
          </a:p>
          <a:p>
            <a:pPr marL="68580" indent="0">
              <a:buNone/>
            </a:pPr>
            <a:r>
              <a:rPr lang="ru-RU" sz="1200" b="1" dirty="0"/>
              <a:t>Ожидаемые конечные результаты </a:t>
            </a:r>
            <a:endParaRPr lang="ru-RU" sz="1200" b="1" dirty="0" smtClean="0"/>
          </a:p>
          <a:p>
            <a:pPr marL="68580" indent="0">
              <a:buNone/>
            </a:pPr>
            <a:r>
              <a:rPr lang="ru-RU" sz="1200" b="1" dirty="0"/>
              <a:t>- создание наиболее благоприятной среды жизнедеятельности населения Новоандросовского </a:t>
            </a:r>
            <a:r>
              <a:rPr lang="ru-RU" sz="1200" dirty="0"/>
              <a:t>сельсовета.</a:t>
            </a:r>
          </a:p>
          <a:p>
            <a:pPr marL="68580" indent="0">
              <a:buNone/>
            </a:pPr>
            <a:r>
              <a:rPr lang="ru-RU" sz="1200" dirty="0"/>
              <a:t>- положительный эффект на санитарно-эпидемиологическую обстановку, </a:t>
            </a:r>
          </a:p>
          <a:p>
            <a:pPr marL="68580" indent="0">
              <a:buNone/>
            </a:pPr>
            <a:r>
              <a:rPr lang="ru-RU" sz="1200" dirty="0"/>
              <a:t>- предотвращение угрозы жизни и безопасность граждан, </a:t>
            </a:r>
          </a:p>
          <a:p>
            <a:pPr marL="68580" indent="0">
              <a:buNone/>
            </a:pPr>
            <a:r>
              <a:rPr lang="ru-RU" sz="1200" dirty="0"/>
              <a:t>- повышение уровня комфортного проживания населения;</a:t>
            </a:r>
          </a:p>
          <a:p>
            <a:pPr marL="68580" indent="0">
              <a:buNone/>
            </a:pPr>
            <a:r>
              <a:rPr lang="ru-RU" sz="1200" dirty="0"/>
              <a:t>- увеличение зеленых насаждений; </a:t>
            </a:r>
          </a:p>
          <a:p>
            <a:pPr marL="68580" indent="0">
              <a:buNone/>
            </a:pPr>
            <a:r>
              <a:rPr lang="ru-RU" sz="1200" dirty="0"/>
              <a:t>- устойчивое функционирование линий наружного освещения территории;</a:t>
            </a:r>
          </a:p>
          <a:p>
            <a:pPr marL="68580" indent="0">
              <a:buNone/>
            </a:pPr>
            <a:r>
              <a:rPr lang="ru-RU" sz="1200" dirty="0"/>
              <a:t>улучшение благоустройства территории;</a:t>
            </a:r>
          </a:p>
          <a:p>
            <a:pPr marL="68580" indent="0">
              <a:buNone/>
            </a:pPr>
            <a:r>
              <a:rPr lang="ru-RU" sz="1200" dirty="0"/>
              <a:t>- отлов безнадзорных животных.</a:t>
            </a:r>
          </a:p>
          <a:p>
            <a:pPr marL="6858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6922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19256" cy="5688632"/>
          </a:xfrm>
        </p:spPr>
        <p:txBody>
          <a:bodyPr/>
          <a:lstStyle/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1800" b="1" i="1" dirty="0" smtClean="0">
                <a:solidFill>
                  <a:schemeClr val="bg2">
                    <a:lumMod val="75000"/>
                  </a:schemeClr>
                </a:solidFill>
              </a:rPr>
              <a:t>Бюджет </a:t>
            </a:r>
            <a:r>
              <a:rPr lang="ru-RU" sz="1800" b="1" i="1" dirty="0">
                <a:solidFill>
                  <a:schemeClr val="bg2">
                    <a:lumMod val="75000"/>
                  </a:schemeClr>
                </a:solidFill>
              </a:rPr>
              <a:t>для </a:t>
            </a:r>
            <a:r>
              <a:rPr lang="ru-RU" sz="1800" b="1" i="1" dirty="0" smtClean="0">
                <a:solidFill>
                  <a:schemeClr val="bg2">
                    <a:lumMod val="75000"/>
                  </a:schemeClr>
                </a:solidFill>
              </a:rPr>
              <a:t>граждан </a:t>
            </a:r>
            <a:r>
              <a:rPr lang="ru-RU" sz="1800" dirty="0"/>
              <a:t>— это упрощенная версия бюджета, облегчающая гражданам его понимание, объясняющая планы и действия Правительства во время </a:t>
            </a:r>
            <a:r>
              <a:rPr lang="ru-RU" sz="1800" dirty="0" smtClean="0"/>
              <a:t>бюджетного </a:t>
            </a:r>
            <a:r>
              <a:rPr lang="ru-RU" sz="1800" dirty="0"/>
              <a:t>года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/>
              <a:t>Бюджет – форма образования и расходования денежных средств для решения задач и функций государства и местного </a:t>
            </a:r>
            <a:r>
              <a:rPr lang="ru-RU" sz="1800" dirty="0" smtClean="0"/>
              <a:t>самоуправления,  </a:t>
            </a:r>
            <a:r>
              <a:rPr lang="ru-RU" sz="1800" dirty="0"/>
              <a:t>это план доходов и расходов на определенный </a:t>
            </a:r>
            <a:r>
              <a:rPr lang="ru-RU" sz="1800" dirty="0" smtClean="0"/>
              <a:t>период</a:t>
            </a:r>
          </a:p>
          <a:p>
            <a:pPr marL="68580" indent="0">
              <a:buNone/>
            </a:pPr>
            <a:r>
              <a:rPr lang="ru-RU" sz="1800" dirty="0" smtClean="0"/>
              <a:t>    Бюджет </a:t>
            </a:r>
            <a:r>
              <a:rPr lang="ru-RU" sz="1800" dirty="0"/>
              <a:t>муниципального образования </a:t>
            </a:r>
            <a:r>
              <a:rPr lang="ru-RU" sz="1800" dirty="0" smtClean="0"/>
              <a:t>«Новоандросовский     сельсовет» Железногорского района составляется </a:t>
            </a:r>
            <a:r>
              <a:rPr lang="ru-RU" sz="1800" dirty="0"/>
              <a:t>и утверждается сроком на три года – очередной финансовый год и плановый период.</a:t>
            </a:r>
          </a:p>
          <a:p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30604"/>
            <a:ext cx="2016224" cy="158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79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90B58A7-C7D2-4DE3-99C6-2BFD3E8B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C9E7C80-05E8-4C42-AB1C-4B828102C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D62E95-4DDB-4D92-87DB-284DB4129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49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54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Принцип разграничения доходов</a:t>
            </a:r>
            <a:r>
              <a:rPr lang="ru-RU" sz="2000" dirty="0" smtClean="0"/>
              <a:t>, расходов </a:t>
            </a:r>
            <a:r>
              <a:rPr lang="ru-RU" sz="2000" dirty="0"/>
              <a:t>и</a:t>
            </a:r>
            <a:br>
              <a:rPr lang="ru-RU" sz="2000" dirty="0"/>
            </a:br>
            <a:r>
              <a:rPr lang="ru-RU" sz="2000" dirty="0"/>
              <a:t>источников финансирования бюджета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За каждым БЮДЖЕТОМ в соответствии с законодательством</a:t>
            </a:r>
          </a:p>
          <a:p>
            <a:pPr marL="68580" indent="0">
              <a:buNone/>
            </a:pPr>
            <a:r>
              <a:rPr lang="ru-RU" dirty="0"/>
              <a:t>Российской Федерации закреплены ДОХОДЫ, РАСХОДЫ и</a:t>
            </a:r>
          </a:p>
          <a:p>
            <a:pPr marL="68580" indent="0">
              <a:buNone/>
            </a:pPr>
            <a:r>
              <a:rPr lang="ru-RU" dirty="0"/>
              <a:t>источники финансирования БЮДЖЕТА.</a:t>
            </a:r>
          </a:p>
          <a:p>
            <a:r>
              <a:rPr lang="ru-RU" dirty="0"/>
              <a:t>Разграничения доходов бюджета установлено Налоговым</a:t>
            </a:r>
          </a:p>
          <a:p>
            <a:pPr marL="68580" indent="0">
              <a:buNone/>
            </a:pPr>
            <a:r>
              <a:rPr lang="ru-RU" dirty="0"/>
              <a:t>кодексом Российской Федерации, Бюджетным кодексом</a:t>
            </a:r>
          </a:p>
          <a:p>
            <a:pPr marL="68580" indent="0">
              <a:buNone/>
            </a:pPr>
            <a:r>
              <a:rPr lang="ru-RU" dirty="0"/>
              <a:t>Российской Федерации, местным законодательством.</a:t>
            </a:r>
          </a:p>
          <a:p>
            <a:r>
              <a:rPr lang="ru-RU" dirty="0"/>
              <a:t>Разграничения расходов бюджета установлено Федеральным</a:t>
            </a:r>
          </a:p>
          <a:p>
            <a:pPr marL="68580" indent="0">
              <a:buNone/>
            </a:pPr>
            <a:r>
              <a:rPr lang="ru-RU" dirty="0"/>
              <a:t>законом от 06.10.2003 года №131 Федеральный закон «Об</a:t>
            </a:r>
          </a:p>
          <a:p>
            <a:pPr marL="68580" indent="0">
              <a:buNone/>
            </a:pPr>
            <a:r>
              <a:rPr lang="ru-RU" dirty="0"/>
              <a:t>общих принципах местного самоуправления в Российской</a:t>
            </a:r>
          </a:p>
          <a:p>
            <a:pPr marL="68580" indent="0">
              <a:buNone/>
            </a:pPr>
            <a:r>
              <a:rPr lang="ru-RU" dirty="0"/>
              <a:t>Федерации», местным законодательством.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5201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99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"/>
            <a:ext cx="9252519" cy="693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387424"/>
            <a:ext cx="9577064" cy="1440160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Доходы бюджета </a:t>
            </a:r>
            <a:r>
              <a:rPr lang="ru-RU" sz="1800" dirty="0"/>
              <a:t>– </a:t>
            </a:r>
            <a:r>
              <a:rPr lang="ru-RU" sz="1600" b="1" dirty="0">
                <a:solidFill>
                  <a:schemeClr val="tx1"/>
                </a:solidFill>
              </a:rPr>
              <a:t>денежные средства, поступающие в виде  налоговых отчислений, неналоговых поступлений, безвозмездных поступлений в соответствии с законодательством РФ в распоряжение органов государственной власти и местного самоуправления.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4644008" cy="5877272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Собственные доходы бюджетов </a:t>
            </a:r>
            <a:r>
              <a:rPr lang="ru-RU" sz="1600" dirty="0"/>
              <a:t>– </a:t>
            </a:r>
            <a:r>
              <a:rPr lang="ru-RU" sz="1800" b="1" dirty="0">
                <a:solidFill>
                  <a:schemeClr val="bg1"/>
                </a:solidFill>
              </a:rPr>
              <a:t>виды доходов, закреплённые на постоянной основе полностью или частично за соответствующими бюджетами федеральным законодательством.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К </a:t>
            </a:r>
            <a:r>
              <a:rPr lang="ru-RU" sz="1800" b="1" dirty="0">
                <a:solidFill>
                  <a:schemeClr val="bg1"/>
                </a:solidFill>
              </a:rPr>
              <a:t>собственным доходам относятся: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- </a:t>
            </a:r>
            <a:r>
              <a:rPr lang="ru-RU" sz="1800" b="1" dirty="0">
                <a:solidFill>
                  <a:schemeClr val="bg1"/>
                </a:solidFill>
              </a:rPr>
              <a:t>налоговые доходы, закреплённые федеральным законом за соответствующими бюджетами, бюджетами государственных внебюджетных фондов федеральным законодательством;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- неналоговые доходы;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- </a:t>
            </a:r>
            <a:r>
              <a:rPr lang="ru-RU" sz="1800" b="1" dirty="0" smtClean="0">
                <a:solidFill>
                  <a:schemeClr val="bg1"/>
                </a:solidFill>
              </a:rPr>
              <a:t>доходы </a:t>
            </a:r>
            <a:r>
              <a:rPr lang="ru-RU" sz="1800" b="1" dirty="0">
                <a:solidFill>
                  <a:schemeClr val="bg1"/>
                </a:solidFill>
              </a:rPr>
              <a:t>от использования имущества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-доходы от оказания платных услуг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1124744"/>
            <a:ext cx="4499992" cy="5733255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Безвозмездные поступления</a:t>
            </a:r>
          </a:p>
          <a:p>
            <a:r>
              <a:rPr lang="ru-RU" sz="1600" b="1" i="1" dirty="0">
                <a:solidFill>
                  <a:schemeClr val="bg1"/>
                </a:solidFill>
              </a:rPr>
              <a:t>Дотации</a:t>
            </a:r>
          </a:p>
          <a:p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600" b="1" i="1" dirty="0">
                <a:solidFill>
                  <a:schemeClr val="bg1"/>
                </a:solidFill>
              </a:rPr>
              <a:t>Субсидии</a:t>
            </a:r>
          </a:p>
          <a:p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- субвенции на реализацию делегированных государственных полномочий из федерального (регионального) фонда компенсаций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Прочие безвозмездные поступления</a:t>
            </a:r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0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77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8291264" cy="1224136"/>
          </a:xfrm>
        </p:spPr>
        <p:txBody>
          <a:bodyPr>
            <a:noAutofit/>
          </a:bodyPr>
          <a:lstStyle/>
          <a:p>
            <a:r>
              <a:rPr lang="ru-RU" sz="1800" b="1" dirty="0"/>
              <a:t>Основные параметры бюджета муниципального образования </a:t>
            </a:r>
            <a:r>
              <a:rPr lang="ru-RU" sz="1800" b="1" dirty="0" smtClean="0"/>
              <a:t>«Новоандросовский </a:t>
            </a:r>
            <a:r>
              <a:rPr lang="ru-RU" sz="1800" b="1" dirty="0"/>
              <a:t>сельсовет» </a:t>
            </a:r>
            <a:r>
              <a:rPr lang="ru-RU" sz="1800" b="1" dirty="0" smtClean="0"/>
              <a:t>Железногорского </a:t>
            </a:r>
            <a:r>
              <a:rPr lang="ru-RU" sz="1800" b="1" dirty="0"/>
              <a:t>района </a:t>
            </a:r>
            <a:r>
              <a:rPr lang="ru-RU" sz="1800" b="1" dirty="0" smtClean="0"/>
              <a:t>Курской </a:t>
            </a:r>
            <a:r>
              <a:rPr lang="ru-RU" sz="1800" b="1" dirty="0"/>
              <a:t>области на </a:t>
            </a:r>
            <a:r>
              <a:rPr lang="ru-RU" sz="1800" b="1" dirty="0" smtClean="0"/>
              <a:t>2023 год </a:t>
            </a:r>
            <a:r>
              <a:rPr lang="ru-RU" sz="1800" b="1" dirty="0"/>
              <a:t>и плановый период </a:t>
            </a:r>
            <a:r>
              <a:rPr lang="ru-RU" sz="1800" b="1" dirty="0" smtClean="0"/>
              <a:t>2024 </a:t>
            </a:r>
            <a:r>
              <a:rPr lang="ru-RU" sz="1800" b="1" dirty="0"/>
              <a:t>и </a:t>
            </a:r>
            <a:r>
              <a:rPr lang="ru-RU" sz="1800" b="1" dirty="0" smtClean="0"/>
              <a:t>2025 годов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416757"/>
              </p:ext>
            </p:extLst>
          </p:nvPr>
        </p:nvGraphicFramePr>
        <p:xfrm>
          <a:off x="539552" y="1484784"/>
          <a:ext cx="8136904" cy="478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/>
                <a:gridCol w="1440160"/>
              </a:tblGrid>
              <a:tr h="839336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3352">
                <a:tc>
                  <a:txBody>
                    <a:bodyPr/>
                    <a:lstStyle/>
                    <a:p>
                      <a:r>
                        <a:rPr lang="ru-RU" dirty="0"/>
                        <a:t>доходы</a:t>
                      </a:r>
                      <a:r>
                        <a:rPr lang="ru-RU" baseline="0" dirty="0"/>
                        <a:t> – всего</a:t>
                      </a:r>
                    </a:p>
                    <a:p>
                      <a:r>
                        <a:rPr lang="ru-RU" baseline="0" dirty="0"/>
                        <a:t>(тыс. рублей)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1808,5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3352">
                <a:tc>
                  <a:txBody>
                    <a:bodyPr/>
                    <a:lstStyle/>
                    <a:p>
                      <a:r>
                        <a:rPr lang="ru-RU" dirty="0"/>
                        <a:t>В том числе и собственные доходы (тыс.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1196,9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5564">
                <a:tc>
                  <a:txBody>
                    <a:bodyPr/>
                    <a:lstStyle/>
                    <a:p>
                      <a:r>
                        <a:rPr lang="ru-RU" dirty="0"/>
                        <a:t>Расходы – всего</a:t>
                      </a:r>
                    </a:p>
                    <a:p>
                      <a:r>
                        <a:rPr lang="ru-RU" dirty="0"/>
                        <a:t>(Тыс.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1808,5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3352">
                <a:tc>
                  <a:txBody>
                    <a:bodyPr/>
                    <a:lstStyle/>
                    <a:p>
                      <a:r>
                        <a:rPr lang="ru-RU" dirty="0"/>
                        <a:t>Дефицит-(профицит +)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760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759</TotalTime>
  <Words>1455</Words>
  <Application>Microsoft Office PowerPoint</Application>
  <PresentationFormat>Экран (4:3)</PresentationFormat>
  <Paragraphs>226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Проект решения Собрания депутатов Новоандросовского сельсовета Железногорского района Курской области шестого созыва Бюджет для граждан</vt:lpstr>
      <vt:lpstr> </vt:lpstr>
      <vt:lpstr>Слайд 3</vt:lpstr>
      <vt:lpstr>Слайд 4</vt:lpstr>
      <vt:lpstr>Принцип разграничения доходов, расходов и источников финансирования бюджета</vt:lpstr>
      <vt:lpstr>Слайд 6</vt:lpstr>
      <vt:lpstr>Доходы бюджета – денежные средства, поступающие в виде  налоговых отчислений, неналоговых поступлений, безвозмездных поступлений в соответствии с законодательством РФ в распоряжение органов государственной власти и местного самоуправления.</vt:lpstr>
      <vt:lpstr>Слайд 8</vt:lpstr>
      <vt:lpstr>Основные параметры бюджета муниципального образования «Новоандросовский сельсовет» Железногорского района Курской области на 2023 год и плановый период 2024 и 2025 годов</vt:lpstr>
      <vt:lpstr>Плановые показатели доходов бюджета муниципального образования «Новоандросовский сельсовет» на 2021год</vt:lpstr>
      <vt:lpstr>Расходы бюджета </vt:lpstr>
      <vt:lpstr>Расходы от бюджета муниципального образования «Новоандросовский сельсовет» Железногорского района Курской области на 2016 год, тыс. рублей</vt:lpstr>
      <vt:lpstr>Что такое муниципальная программа? </vt:lpstr>
      <vt:lpstr>Расходы бюджета муниципального образования «Новоандросовский сельсовет»  Железногорского района Курской области на реализацию муниципальных программ</vt:lpstr>
      <vt:lpstr>Расходы бюджета муниципального образования «Новоандросовский сельсовет»  Железногорского района Курской области на реализацию муниципальных программ</vt:lpstr>
      <vt:lpstr>Муниципальная программа «Обеспечение эффективного осуществления полномочий Муниципального казенного учреждения «Административно-хозяйственное управление» Новоандросовского сельсовета Железногорского района Курской области</vt:lpstr>
      <vt:lpstr>Муниципальная программа «Развитие муниципальной службы в Новоандросовском сельсовете Железногорского района Курской области»</vt:lpstr>
      <vt:lpstr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Новоандросовском сельсовете Железногорского района Курской области»</vt:lpstr>
      <vt:lpstr>Муниципальная программа "Благоустройство и содержание территории муниципального образования «Новоандросовский сельсовет» Железногорского района Курской области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Ольга Просолупова</cp:lastModifiedBy>
  <cp:revision>195</cp:revision>
  <dcterms:created xsi:type="dcterms:W3CDTF">2018-03-18T12:28:26Z</dcterms:created>
  <dcterms:modified xsi:type="dcterms:W3CDTF">2022-12-12T16:52:08Z</dcterms:modified>
</cp:coreProperties>
</file>